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8" r:id="rId7"/>
    <p:sldId id="269" r:id="rId8"/>
    <p:sldId id="263" r:id="rId9"/>
    <p:sldId id="270" r:id="rId10"/>
    <p:sldId id="259" r:id="rId11"/>
    <p:sldId id="275" r:id="rId12"/>
    <p:sldId id="260" r:id="rId13"/>
    <p:sldId id="261" r:id="rId14"/>
    <p:sldId id="276" r:id="rId15"/>
    <p:sldId id="262" r:id="rId16"/>
    <p:sldId id="268" r:id="rId17"/>
    <p:sldId id="272" r:id="rId18"/>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6" d="100"/>
          <a:sy n="96" d="100"/>
        </p:scale>
        <p:origin x="4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2021/12/28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hdphoto" Target="../media/hdphoto2.wdp"/><Relationship Id="rId7"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jpe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7.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9.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6.wdp"/><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6911419" y="4082851"/>
            <a:ext cx="5184830" cy="1477328"/>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en-US" altLang="ja-JP" dirty="0"/>
              <a:t>setup()</a:t>
            </a:r>
            <a:r>
              <a:rPr lang="ja-JP" altLang="en-US" dirty="0"/>
              <a:t>で </a:t>
            </a:r>
            <a:r>
              <a:rPr lang="en-US" altLang="ja-JP" dirty="0" err="1"/>
              <a:t>pinMode</a:t>
            </a:r>
            <a:r>
              <a:rPr lang="en-US" altLang="ja-JP" dirty="0"/>
              <a:t>(EM_PIN,INPUT_PULLUP);</a:t>
            </a:r>
          </a:p>
          <a:p>
            <a:r>
              <a:rPr lang="ja-JP" altLang="en-US" dirty="0"/>
              <a:t>としておけば外部でプルアップする必要はない</a:t>
            </a:r>
          </a:p>
          <a:p>
            <a:endParaRPr lang="en-US" altLang="ja-JP"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
        <p:nvSpPr>
          <p:cNvPr id="9" name="テキスト ボックス 8">
            <a:extLst>
              <a:ext uri="{FF2B5EF4-FFF2-40B4-BE49-F238E27FC236}">
                <a16:creationId xmlns:a16="http://schemas.microsoft.com/office/drawing/2014/main" id="{E4634B7B-A5D7-4FF5-8C2B-77479032D9C0}"/>
              </a:ext>
            </a:extLst>
          </p:cNvPr>
          <p:cNvSpPr txBox="1"/>
          <p:nvPr/>
        </p:nvSpPr>
        <p:spPr>
          <a:xfrm>
            <a:off x="7192893" y="2578065"/>
            <a:ext cx="4780547" cy="369332"/>
          </a:xfrm>
          <a:prstGeom prst="rect">
            <a:avLst/>
          </a:prstGeom>
          <a:noFill/>
        </p:spPr>
        <p:txBody>
          <a:bodyPr wrap="square" rtlCol="0">
            <a:spAutoFit/>
          </a:bodyPr>
          <a:lstStyle/>
          <a:p>
            <a:r>
              <a:rPr lang="ja-JP" altLang="en-US" dirty="0"/>
              <a:t>緊急停止割り込み用に使えるのは</a:t>
            </a:r>
            <a:r>
              <a:rPr lang="en-US" altLang="ja-JP" dirty="0"/>
              <a:t>D2 or D3</a:t>
            </a:r>
          </a:p>
        </p:txBody>
      </p:sp>
    </p:spTree>
    <p:extLst>
      <p:ext uri="{BB962C8B-B14F-4D97-AF65-F5344CB8AC3E}">
        <p14:creationId xmlns:p14="http://schemas.microsoft.com/office/powerpoint/2010/main" val="13850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24" y="90477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0.3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0.7 </a:t>
            </a:r>
            <a:r>
              <a:rPr lang="en-US" altLang="ja-JP" dirty="0" err="1"/>
              <a:t>ms</a:t>
            </a:r>
            <a:r>
              <a:rPr lang="en-US" altLang="ja-JP" dirty="0"/>
              <a:t> </a:t>
            </a:r>
            <a:r>
              <a:rPr lang="ja-JP" altLang="en-US" dirty="0"/>
              <a:t>～ </a:t>
            </a:r>
            <a:r>
              <a:rPr lang="en-US" altLang="ja-JP" dirty="0"/>
              <a:t>1700 </a:t>
            </a:r>
            <a:r>
              <a:rPr lang="en-US" altLang="ja-JP" dirty="0" err="1"/>
              <a:t>ms</a:t>
            </a:r>
            <a:r>
              <a:rPr kumimoji="1" lang="en-US" altLang="ja-JP" dirty="0"/>
              <a:t> </a:t>
            </a:r>
          </a:p>
        </p:txBody>
      </p:sp>
      <p:sp>
        <p:nvSpPr>
          <p:cNvPr id="7" name="テキスト ボックス 6"/>
          <p:cNvSpPr txBox="1"/>
          <p:nvPr/>
        </p:nvSpPr>
        <p:spPr>
          <a:xfrm>
            <a:off x="118867" y="73781"/>
            <a:ext cx="4464347" cy="830997"/>
          </a:xfrm>
          <a:prstGeom prst="rect">
            <a:avLst/>
          </a:prstGeom>
          <a:noFill/>
        </p:spPr>
        <p:txBody>
          <a:bodyPr wrap="square" rtlCol="0">
            <a:spAutoFit/>
          </a:bodyPr>
          <a:lstStyle/>
          <a:p>
            <a:r>
              <a:rPr lang="en-US" altLang="ja-JP" sz="4800" dirty="0"/>
              <a:t>PPM</a:t>
            </a:r>
            <a:r>
              <a:rPr lang="ja-JP" altLang="en-US" sz="4800" dirty="0"/>
              <a:t>仕様</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3728743" y="429752"/>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862322"/>
          </a:xfrm>
          <a:prstGeom prst="rect">
            <a:avLst/>
          </a:prstGeom>
          <a:noFill/>
        </p:spPr>
        <p:txBody>
          <a:bodyPr wrap="square" rtlCol="0">
            <a:spAutoFit/>
          </a:bodyPr>
          <a:lstStyle/>
          <a:p>
            <a:r>
              <a:rPr kumimoji="1" lang="ja-JP" altLang="en-US" dirty="0"/>
              <a:t>注意点：</a:t>
            </a:r>
            <a:endParaRPr kumimoji="1" lang="en-US" altLang="ja-JP" dirty="0"/>
          </a:p>
          <a:p>
            <a:r>
              <a:rPr lang="ja-JP" altLang="en-US" dirty="0"/>
              <a:t>・</a:t>
            </a:r>
            <a:r>
              <a:rPr kumimoji="1" lang="en-US" altLang="ja-JP" dirty="0"/>
              <a:t>PPM</a:t>
            </a:r>
            <a:r>
              <a:rPr lang="ja-JP" altLang="en-US" dirty="0"/>
              <a:t>フレーム幅は</a:t>
            </a:r>
            <a:r>
              <a:rPr lang="en-US" altLang="ja-JP" dirty="0" err="1"/>
              <a:t>arduino</a:t>
            </a:r>
            <a:r>
              <a:rPr lang="ja-JP" altLang="en-US" dirty="0"/>
              <a:t>プログラムでは</a:t>
            </a:r>
            <a:r>
              <a:rPr lang="en-US" altLang="ja-JP" dirty="0"/>
              <a:t>22.3 </a:t>
            </a:r>
            <a:r>
              <a:rPr lang="en-US" altLang="ja-JP" dirty="0" err="1"/>
              <a:t>ms</a:t>
            </a:r>
            <a:r>
              <a:rPr lang="en-US" altLang="ja-JP" dirty="0"/>
              <a:t> </a:t>
            </a:r>
            <a:r>
              <a:rPr lang="ja-JP" altLang="en-US" dirty="0"/>
              <a:t>としている。</a:t>
            </a:r>
            <a:endParaRPr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PPMHIGH</a:t>
            </a:r>
            <a:r>
              <a:rPr lang="ja-JP" altLang="en-US" dirty="0"/>
              <a:t>幅に対応</a:t>
            </a:r>
            <a:endParaRPr lang="en-US" altLang="ja-JP" dirty="0"/>
          </a:p>
          <a:p>
            <a:r>
              <a:rPr lang="en-US" altLang="ja-JP" dirty="0"/>
              <a:t>1-4 CH </a:t>
            </a:r>
            <a:r>
              <a:rPr lang="ja-JP" altLang="en-US" dirty="0"/>
              <a:t>： </a:t>
            </a:r>
            <a:r>
              <a:rPr lang="en-US" altLang="ja-JP" dirty="0"/>
              <a:t>700 - 1700</a:t>
            </a:r>
          </a:p>
          <a:p>
            <a:r>
              <a:rPr lang="en-US" altLang="ja-JP" dirty="0"/>
              <a:t>5-8 CH </a:t>
            </a:r>
            <a:r>
              <a:rPr lang="ja-JP" altLang="en-US" dirty="0"/>
              <a:t>： </a:t>
            </a:r>
            <a:r>
              <a:rPr lang="en-US" altLang="ja-JP" dirty="0"/>
              <a:t>1700 - 700</a:t>
            </a:r>
            <a:r>
              <a:rPr lang="ja-JP" altLang="en-US" dirty="0"/>
              <a:t> </a:t>
            </a:r>
            <a:endParaRPr lang="en-US" altLang="ja-JP" dirty="0"/>
          </a:p>
          <a:p>
            <a:r>
              <a:rPr kumimoji="1" lang="ja-JP" altLang="en-US" dirty="0"/>
              <a:t>・</a:t>
            </a:r>
            <a:r>
              <a:rPr kumimoji="1" lang="en-US" altLang="ja-JP" dirty="0"/>
              <a:t>HIGH</a:t>
            </a:r>
            <a:r>
              <a:rPr kumimoji="1" lang="ja-JP" altLang="en-US" dirty="0"/>
              <a:t>幅（</a:t>
            </a:r>
            <a:r>
              <a:rPr kumimoji="1" lang="en-US" altLang="ja-JP" dirty="0"/>
              <a:t>700-1700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1-4 CH </a:t>
            </a:r>
            <a:r>
              <a:rPr kumimoji="1" lang="ja-JP" altLang="en-US" dirty="0"/>
              <a:t>： </a:t>
            </a:r>
            <a:r>
              <a:rPr kumimoji="1" lang="en-US" altLang="ja-JP" dirty="0"/>
              <a:t>1</a:t>
            </a:r>
            <a:r>
              <a:rPr lang="en-US" altLang="ja-JP" dirty="0"/>
              <a:t>000 - 2000</a:t>
            </a:r>
          </a:p>
          <a:p>
            <a:r>
              <a:rPr kumimoji="1" lang="en-US" altLang="ja-JP" dirty="0"/>
              <a:t>5-8</a:t>
            </a:r>
            <a:r>
              <a:rPr lang="ja-JP" altLang="en-US" dirty="0"/>
              <a:t> </a:t>
            </a:r>
            <a:r>
              <a:rPr lang="en-US" altLang="ja-JP" dirty="0"/>
              <a:t>CH </a:t>
            </a:r>
            <a:r>
              <a:rPr lang="ja-JP" altLang="en-US" dirty="0"/>
              <a:t>： </a:t>
            </a:r>
            <a:r>
              <a:rPr lang="en-US" altLang="ja-JP" dirty="0"/>
              <a:t>2000 – 1000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r>
              <a:rPr lang="en-US" altLang="ja-JP" dirty="0"/>
              <a:t>HL</a:t>
            </a:r>
            <a:r>
              <a:rPr lang="ja-JP" altLang="en-US" dirty="0"/>
              <a:t>コントローラで算出した入力から</a:t>
            </a:r>
            <a:r>
              <a:rPr lang="en-US" altLang="ja-JP" dirty="0"/>
              <a:t>CH</a:t>
            </a:r>
            <a:r>
              <a:rPr lang="ja-JP" altLang="en-US" dirty="0"/>
              <a:t>値への変換</a:t>
            </a:r>
            <a:endParaRPr lang="en-US" altLang="ja-JP" dirty="0"/>
          </a:p>
          <a:p>
            <a:pPr marL="0" indent="0">
              <a:buNone/>
            </a:pPr>
            <a:r>
              <a:rPr lang="ja-JP" altLang="en-US" dirty="0"/>
              <a:t>・</a:t>
            </a:r>
            <a:r>
              <a:rPr lang="en-US" altLang="ja-JP" dirty="0"/>
              <a:t>Throttle Offset</a:t>
            </a:r>
            <a:r>
              <a:rPr lang="ja-JP" altLang="en-US" dirty="0"/>
              <a:t>値設定の自動化＝＞原理的に</a:t>
            </a:r>
            <a:r>
              <a:rPr lang="en-US" altLang="ja-JP" dirty="0"/>
              <a:t>FC</a:t>
            </a:r>
            <a:r>
              <a:rPr lang="ja-JP" altLang="en-US" dirty="0"/>
              <a:t>と通信しないと無理：周期</a:t>
            </a:r>
            <a:r>
              <a:rPr lang="en-US" altLang="ja-JP" dirty="0"/>
              <a:t>22.3ms</a:t>
            </a:r>
            <a:r>
              <a:rPr lang="ja-JP" altLang="en-US" dirty="0"/>
              <a:t>にしたことで安定したのであまり必要なさそう</a:t>
            </a:r>
            <a:endParaRPr lang="en-US" altLang="ja-JP" dirty="0"/>
          </a:p>
          <a:p>
            <a:pPr marL="0" indent="0">
              <a:buNone/>
            </a:pPr>
            <a:r>
              <a:rPr lang="ja-JP" altLang="en-US" dirty="0"/>
              <a:t>・</a:t>
            </a:r>
            <a:r>
              <a:rPr lang="en-US" altLang="ja-JP" dirty="0"/>
              <a:t>Gain</a:t>
            </a:r>
            <a:r>
              <a:rPr lang="ja-JP" altLang="en-US" dirty="0"/>
              <a:t>設定の自動化</a:t>
            </a:r>
            <a:endParaRPr lang="en-US" altLang="ja-JP" dirty="0"/>
          </a:p>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a:t>
            </a:r>
            <a:r>
              <a:rPr lang="en-US" altLang="ja-JP" dirty="0"/>
              <a:t>s</a:t>
            </a:r>
            <a:r>
              <a:rPr lang="ja-JP" altLang="en-US" dirty="0"/>
              <a:t>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5" name="グループ化 1024">
            <a:extLst>
              <a:ext uri="{FF2B5EF4-FFF2-40B4-BE49-F238E27FC236}">
                <a16:creationId xmlns:a16="http://schemas.microsoft.com/office/drawing/2014/main" id="{51B3E858-97D2-4862-8909-85759D7D6889}"/>
              </a:ext>
            </a:extLst>
          </p:cNvPr>
          <p:cNvGrpSpPr/>
          <p:nvPr/>
        </p:nvGrpSpPr>
        <p:grpSpPr>
          <a:xfrm>
            <a:off x="-4494" y="1011756"/>
            <a:ext cx="6533417" cy="5902712"/>
            <a:chOff x="-162990" y="1011756"/>
            <a:chExt cx="6533417" cy="5902712"/>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1863513" y="2407554"/>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9556C733-CCC9-4B77-B8C5-AFDD0B9312F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106" b="95756" l="3349" r="89793">
                          <a14:foregroundMark x1="9729" y1="32091" x2="7018" y2="39027"/>
                          <a14:foregroundMark x1="10686" y1="17391" x2="19617" y2="25673"/>
                          <a14:foregroundMark x1="22488" y1="9213" x2="27911" y2="19151"/>
                          <a14:foregroundMark x1="26316" y1="4141" x2="16906" y2="10559"/>
                          <a14:foregroundMark x1="24242" y1="13872" x2="23923" y2="21946"/>
                          <a14:foregroundMark x1="7656" y1="3106" x2="27592" y2="3520"/>
                          <a14:foregroundMark x1="14992" y1="14286" x2="19617" y2="21532"/>
                          <a14:foregroundMark x1="18501" y1="82712" x2="19298" y2="75466"/>
                          <a14:foregroundMark x1="7815" y1="95756" x2="31738" y2="95135"/>
                          <a14:foregroundMark x1="26156" y1="93685" x2="18979" y2="79503"/>
                          <a14:foregroundMark x1="18979" y1="79503" x2="18182" y2="63872"/>
                          <a14:foregroundMark x1="3349" y1="94720" x2="8293" y2="94720"/>
                          <a14:backgroundMark x1="66986" y1="30331" x2="48804" y2="63043"/>
                          <a14:backgroundMark x1="48804" y1="63043" x2="76396" y2="99793"/>
                        </a14:backgroundRemoval>
                      </a14:imgEffect>
                    </a14:imgLayer>
                  </a14:imgProps>
                </a:ext>
                <a:ext uri="{28A0092B-C50C-407E-A947-70E740481C1C}">
                  <a14:useLocalDpi xmlns:a14="http://schemas.microsoft.com/office/drawing/2010/main" val="0"/>
                </a:ext>
              </a:extLst>
            </a:blip>
            <a:srcRect/>
            <a:stretch>
              <a:fillRect/>
            </a:stretch>
          </p:blipFill>
          <p:spPr bwMode="auto">
            <a:xfrm>
              <a:off x="1824187" y="4270413"/>
              <a:ext cx="1716187" cy="264405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コネクタ 28">
              <a:extLst>
                <a:ext uri="{FF2B5EF4-FFF2-40B4-BE49-F238E27FC236}">
                  <a16:creationId xmlns:a16="http://schemas.microsoft.com/office/drawing/2014/main" id="{5C1D6FDC-C607-49D6-A5AF-FCB27FF31FA4}"/>
                </a:ext>
              </a:extLst>
            </p:cNvPr>
            <p:cNvCxnSpPr>
              <a:cxnSpLocks/>
            </p:cNvCxnSpPr>
            <p:nvPr/>
          </p:nvCxnSpPr>
          <p:spPr>
            <a:xfrm flipH="1">
              <a:off x="2418080" y="3770904"/>
              <a:ext cx="947097" cy="7443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20B171-3B25-46D0-AE43-85309905FD41}"/>
                </a:ext>
              </a:extLst>
            </p:cNvPr>
            <p:cNvCxnSpPr>
              <a:cxnSpLocks/>
            </p:cNvCxnSpPr>
            <p:nvPr/>
          </p:nvCxnSpPr>
          <p:spPr>
            <a:xfrm flipH="1">
              <a:off x="2418079" y="4031742"/>
              <a:ext cx="947097" cy="11498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21550B4-B924-4196-9156-64C14194A03A}"/>
                </a:ext>
              </a:extLst>
            </p:cNvPr>
            <p:cNvSpPr txBox="1"/>
            <p:nvPr/>
          </p:nvSpPr>
          <p:spPr>
            <a:xfrm>
              <a:off x="-162990" y="1011756"/>
              <a:ext cx="3437755" cy="3693319"/>
            </a:xfrm>
            <a:prstGeom prst="rect">
              <a:avLst/>
            </a:prstGeom>
            <a:noFill/>
          </p:spPr>
          <p:txBody>
            <a:bodyPr wrap="square" rtlCol="0">
              <a:spAutoFit/>
            </a:bodyPr>
            <a:lstStyle/>
            <a:p>
              <a:r>
                <a:rPr kumimoji="1" lang="ja-JP" altLang="en-US" dirty="0"/>
                <a:t>警告灯</a:t>
              </a:r>
              <a:endParaRPr lang="en-US" altLang="ja-JP" dirty="0"/>
            </a:p>
            <a:p>
              <a:pPr marL="285750" indent="-285750">
                <a:buFontTx/>
                <a:buChar char="-"/>
              </a:pPr>
              <a:r>
                <a:rPr kumimoji="1" lang="en-US" altLang="ja-JP" dirty="0"/>
                <a:t>12V</a:t>
              </a:r>
              <a:r>
                <a:rPr lang="ja-JP" altLang="en-US" dirty="0"/>
                <a:t>駆動なので</a:t>
              </a:r>
              <a:r>
                <a:rPr lang="en-US" altLang="ja-JP" dirty="0" err="1"/>
                <a:t>Opamp</a:t>
              </a:r>
              <a:r>
                <a:rPr lang="ja-JP" altLang="en-US" dirty="0"/>
                <a:t>で</a:t>
              </a:r>
              <a:endParaRPr lang="en-US" altLang="ja-JP" dirty="0"/>
            </a:p>
            <a:p>
              <a:r>
                <a:rPr kumimoji="1" lang="en-US" altLang="ja-JP" dirty="0"/>
                <a:t>     A0,A1</a:t>
              </a:r>
              <a:r>
                <a:rPr kumimoji="1" lang="ja-JP" altLang="en-US" dirty="0"/>
                <a:t>信号を増幅</a:t>
              </a:r>
              <a:endParaRPr kumimoji="1" lang="en-US" altLang="ja-JP" dirty="0"/>
            </a:p>
            <a:p>
              <a:r>
                <a:rPr kumimoji="1" lang="ja-JP" altLang="en-US" dirty="0"/>
                <a:t>利得－１の反転増幅で</a:t>
              </a:r>
              <a:r>
                <a:rPr kumimoji="1" lang="en-US" altLang="ja-JP" dirty="0"/>
                <a:t>HIGH(5V)</a:t>
              </a:r>
              <a:r>
                <a:rPr lang="ja-JP" altLang="en-US" dirty="0"/>
                <a:t>のとき</a:t>
              </a:r>
              <a:r>
                <a:rPr lang="en-US" altLang="ja-JP" dirty="0"/>
                <a:t>7V, LOW(0V)</a:t>
              </a:r>
              <a:r>
                <a:rPr lang="ja-JP" altLang="en-US" dirty="0"/>
                <a:t>のとき</a:t>
              </a:r>
              <a:r>
                <a:rPr lang="en-US" altLang="ja-JP" dirty="0"/>
                <a:t>12V</a:t>
              </a:r>
              <a:r>
                <a:rPr lang="ja-JP" altLang="en-US" dirty="0"/>
                <a:t>出力</a:t>
              </a:r>
              <a:endParaRPr kumimoji="1" lang="en-US" altLang="ja-JP" dirty="0"/>
            </a:p>
            <a:p>
              <a:pPr marL="285750" indent="-285750">
                <a:buFontTx/>
                <a:buChar char="-"/>
              </a:pPr>
              <a:r>
                <a:rPr lang="en-US" altLang="ja-JP" dirty="0"/>
                <a:t>12V</a:t>
              </a:r>
              <a:r>
                <a:rPr lang="ja-JP" altLang="en-US" dirty="0"/>
                <a:t>電源は</a:t>
              </a:r>
              <a:r>
                <a:rPr lang="en-US" altLang="ja-JP" dirty="0"/>
                <a:t>USB</a:t>
              </a:r>
              <a:r>
                <a:rPr lang="ja-JP" altLang="en-US" dirty="0"/>
                <a:t>の昇圧器から</a:t>
              </a:r>
              <a:endParaRPr lang="en-US" altLang="ja-JP" dirty="0"/>
            </a:p>
            <a:p>
              <a:pPr marL="285750" indent="-285750">
                <a:buFontTx/>
                <a:buChar char="-"/>
              </a:pPr>
              <a:r>
                <a:rPr lang="en-US" altLang="ja-JP" dirty="0"/>
                <a:t>GND</a:t>
              </a:r>
              <a:r>
                <a:rPr lang="ja-JP" altLang="en-US" dirty="0"/>
                <a:t>も昇圧器から</a:t>
              </a:r>
              <a:endParaRPr lang="en-US" altLang="ja-JP" dirty="0"/>
            </a:p>
            <a:p>
              <a:r>
                <a:rPr lang="en-US" altLang="ja-JP" dirty="0"/>
                <a:t>USB</a:t>
              </a:r>
              <a:r>
                <a:rPr lang="ja-JP" altLang="en-US" dirty="0"/>
                <a:t>ハブから</a:t>
              </a:r>
              <a:r>
                <a:rPr lang="en-US" altLang="ja-JP" dirty="0"/>
                <a:t>Arduino</a:t>
              </a:r>
              <a:r>
                <a:rPr lang="ja-JP" altLang="en-US" dirty="0"/>
                <a:t>へ電力を供給しているので</a:t>
              </a:r>
              <a:r>
                <a:rPr lang="en-US" altLang="ja-JP" dirty="0"/>
                <a:t>GND</a:t>
              </a:r>
              <a:r>
                <a:rPr lang="ja-JP" altLang="en-US" dirty="0"/>
                <a:t>は共通になる</a:t>
              </a:r>
              <a:endParaRPr lang="en-US" altLang="ja-JP" dirty="0"/>
            </a:p>
            <a:p>
              <a:pPr marL="285750" indent="-285750">
                <a:buFontTx/>
                <a:buChar char="-"/>
              </a:pPr>
              <a:endParaRPr lang="en-US" altLang="ja-JP" dirty="0"/>
            </a:p>
            <a:p>
              <a:endParaRPr kumimoji="1" lang="en-US" altLang="ja-JP" dirty="0"/>
            </a:p>
          </p:txBody>
        </p:sp>
      </p:grpSp>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481" y="2297673"/>
            <a:ext cx="1466350" cy="4472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39163294"/>
              </p:ext>
            </p:extLst>
          </p:nvPr>
        </p:nvGraphicFramePr>
        <p:xfrm>
          <a:off x="5657576"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a:cxnSpLocks/>
          </p:cNvCxnSpPr>
          <p:nvPr/>
        </p:nvCxnSpPr>
        <p:spPr>
          <a:xfrm flipH="1" flipV="1">
            <a:off x="7251093" y="4918465"/>
            <a:ext cx="644167" cy="142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259114"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5027261" y="5136726"/>
            <a:ext cx="630316" cy="309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113759" y="5339505"/>
            <a:ext cx="522888" cy="369332"/>
          </a:xfrm>
          <a:prstGeom prst="rect">
            <a:avLst/>
          </a:prstGeom>
          <a:noFill/>
        </p:spPr>
        <p:txBody>
          <a:bodyPr wrap="square" rtlCol="0">
            <a:spAutoFit/>
          </a:bodyPr>
          <a:lstStyle/>
          <a:p>
            <a:r>
              <a:rPr lang="en-US" altLang="ja-JP" dirty="0"/>
              <a:t>D2</a:t>
            </a:r>
            <a:r>
              <a:rPr kumimoji="1" lang="en-US" altLang="ja-JP" dirty="0"/>
              <a:t> </a:t>
            </a:r>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9647" y="2550849"/>
            <a:ext cx="2072918" cy="207291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5387987" y="412351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5900774" y="4397731"/>
            <a:ext cx="484428" cy="369332"/>
          </a:xfrm>
          <a:prstGeom prst="rect">
            <a:avLst/>
          </a:prstGeom>
          <a:noFill/>
        </p:spPr>
        <p:txBody>
          <a:bodyPr wrap="none" rtlCol="0">
            <a:spAutoFit/>
          </a:bodyPr>
          <a:lstStyle/>
          <a:p>
            <a:r>
              <a:rPr lang="en-US" altLang="ja-JP" dirty="0"/>
              <a:t>D3</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6207534" y="917062"/>
            <a:ext cx="5587436" cy="1620513"/>
            <a:chOff x="9452145" y="528940"/>
            <a:chExt cx="5587436" cy="1620513"/>
          </a:xfrm>
        </p:grpSpPr>
        <p:pic>
          <p:nvPicPr>
            <p:cNvPr id="2" name="Picture 2" descr="https://images-na.ssl-images-amazon.com/images/I/31XHbcUQpJL._AC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5083">
              <a:off x="9452145" y="528940"/>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56283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9213889" y="5119324"/>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cxnSp>
        <p:nvCxnSpPr>
          <p:cNvPr id="27" name="直線コネクタ 26">
            <a:extLst>
              <a:ext uri="{FF2B5EF4-FFF2-40B4-BE49-F238E27FC236}">
                <a16:creationId xmlns:a16="http://schemas.microsoft.com/office/drawing/2014/main" id="{07A456E3-B908-46A5-AD94-AD38F1FC3B18}"/>
              </a:ext>
            </a:extLst>
          </p:cNvPr>
          <p:cNvCxnSpPr>
            <a:cxnSpLocks/>
          </p:cNvCxnSpPr>
          <p:nvPr/>
        </p:nvCxnSpPr>
        <p:spPr>
          <a:xfrm flipH="1">
            <a:off x="5027261" y="4134632"/>
            <a:ext cx="1357941" cy="110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2" name="四角形: 角を丸くする 1031">
            <a:extLst>
              <a:ext uri="{FF2B5EF4-FFF2-40B4-BE49-F238E27FC236}">
                <a16:creationId xmlns:a16="http://schemas.microsoft.com/office/drawing/2014/main" id="{4CBA3C3C-5464-4993-BC6E-CFFAA87DEB12}"/>
              </a:ext>
            </a:extLst>
          </p:cNvPr>
          <p:cNvSpPr/>
          <p:nvPr/>
        </p:nvSpPr>
        <p:spPr>
          <a:xfrm>
            <a:off x="5945632" y="910030"/>
            <a:ext cx="6018784" cy="160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
        <p:nvSpPr>
          <p:cNvPr id="2" name="四角形: 角を丸くする 1">
            <a:extLst>
              <a:ext uri="{FF2B5EF4-FFF2-40B4-BE49-F238E27FC236}">
                <a16:creationId xmlns:a16="http://schemas.microsoft.com/office/drawing/2014/main" id="{751E0F4C-D7AE-44C5-8BFB-83ABE0D3FD64}"/>
              </a:ext>
            </a:extLst>
          </p:cNvPr>
          <p:cNvSpPr/>
          <p:nvPr/>
        </p:nvSpPr>
        <p:spPr>
          <a:xfrm>
            <a:off x="2528515" y="3128838"/>
            <a:ext cx="552615" cy="477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7C3BEF8-36AD-47A2-8C0C-E6EA9B09E90A}"/>
              </a:ext>
            </a:extLst>
          </p:cNvPr>
          <p:cNvSpPr/>
          <p:nvPr/>
        </p:nvSpPr>
        <p:spPr>
          <a:xfrm>
            <a:off x="3905505" y="566299"/>
            <a:ext cx="4031488" cy="6217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extLst>
              <p:ext uri="{D42A27DB-BD31-4B8C-83A1-F6EECF244321}">
                <p14:modId xmlns:p14="http://schemas.microsoft.com/office/powerpoint/2010/main" val="380368682"/>
              </p:ext>
            </p:extLst>
          </p:nvPr>
        </p:nvGraphicFramePr>
        <p:xfrm>
          <a:off x="4374644"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4013321"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118867" y="73781"/>
            <a:ext cx="3965453"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a:stCxn id="109" idx="2"/>
            <a:endCxn id="106" idx="1"/>
          </p:cNvCxnSpPr>
          <p:nvPr/>
        </p:nvCxnSpPr>
        <p:spPr>
          <a:xfrm rot="16200000" flipH="1">
            <a:off x="5178852" y="4520709"/>
            <a:ext cx="1577420" cy="1731653"/>
          </a:xfrm>
          <a:prstGeom prst="bentConnector2">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502144" y="471201"/>
            <a:ext cx="1008482" cy="584775"/>
          </a:xfrm>
          <a:prstGeom prst="rect">
            <a:avLst/>
          </a:prstGeom>
          <a:noFill/>
        </p:spPr>
        <p:txBody>
          <a:bodyPr wrap="square" rtlCol="0">
            <a:spAutoFit/>
          </a:bodyPr>
          <a:lstStyle/>
          <a:p>
            <a:r>
              <a:rPr kumimoji="1" lang="ja-JP" altLang="en-US" sz="3200" dirty="0"/>
              <a:t>表</a:t>
            </a:r>
          </a:p>
        </p:txBody>
      </p:sp>
      <p:sp>
        <p:nvSpPr>
          <p:cNvPr id="73" name="線吹き出し 1 (枠付き) 72"/>
          <p:cNvSpPr/>
          <p:nvPr/>
        </p:nvSpPr>
        <p:spPr>
          <a:xfrm>
            <a:off x="121982" y="4821402"/>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
        <p:nvSpPr>
          <p:cNvPr id="87" name="テキスト ボックス 86"/>
          <p:cNvSpPr txBox="1"/>
          <p:nvPr/>
        </p:nvSpPr>
        <p:spPr>
          <a:xfrm>
            <a:off x="5918636" y="3598816"/>
            <a:ext cx="536695" cy="276999"/>
          </a:xfrm>
          <a:prstGeom prst="rect">
            <a:avLst/>
          </a:prstGeom>
          <a:noFill/>
        </p:spPr>
        <p:txBody>
          <a:bodyPr wrap="square" rtlCol="0">
            <a:spAutoFit/>
          </a:bodyPr>
          <a:lstStyle/>
          <a:p>
            <a:r>
              <a:rPr lang="en-US" altLang="ja-JP" sz="1200" dirty="0"/>
              <a:t>D2</a:t>
            </a:r>
            <a:endParaRPr kumimoji="1" lang="ja-JP" altLang="en-US" sz="1200" dirty="0"/>
          </a:p>
        </p:txBody>
      </p:sp>
      <p:grpSp>
        <p:nvGrpSpPr>
          <p:cNvPr id="25" name="グループ化 24">
            <a:extLst>
              <a:ext uri="{FF2B5EF4-FFF2-40B4-BE49-F238E27FC236}">
                <a16:creationId xmlns:a16="http://schemas.microsoft.com/office/drawing/2014/main" id="{0577A5A9-9382-4AEF-BF9A-9066AC14CFFF}"/>
              </a:ext>
            </a:extLst>
          </p:cNvPr>
          <p:cNvGrpSpPr/>
          <p:nvPr/>
        </p:nvGrpSpPr>
        <p:grpSpPr>
          <a:xfrm>
            <a:off x="4941441" y="1882791"/>
            <a:ext cx="331482" cy="522871"/>
            <a:chOff x="8076890" y="3284576"/>
            <a:chExt cx="331482" cy="522871"/>
          </a:xfrm>
        </p:grpSpPr>
        <p:sp>
          <p:nvSpPr>
            <p:cNvPr id="77" name="正方形/長方形 76">
              <a:extLst>
                <a:ext uri="{FF2B5EF4-FFF2-40B4-BE49-F238E27FC236}">
                  <a16:creationId xmlns:a16="http://schemas.microsoft.com/office/drawing/2014/main" id="{D1427419-D67C-434D-AC81-32958B51F7F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98" name="テキスト ボックス 97"/>
          <p:cNvSpPr txBox="1"/>
          <p:nvPr/>
        </p:nvSpPr>
        <p:spPr>
          <a:xfrm>
            <a:off x="4455658"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587222" y="4571676"/>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426921"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grpSp>
        <p:nvGrpSpPr>
          <p:cNvPr id="9" name="グループ化 8">
            <a:extLst>
              <a:ext uri="{FF2B5EF4-FFF2-40B4-BE49-F238E27FC236}">
                <a16:creationId xmlns:a16="http://schemas.microsoft.com/office/drawing/2014/main" id="{D4CB9DF3-8B84-4542-8B40-577D420F7CFF}"/>
              </a:ext>
            </a:extLst>
          </p:cNvPr>
          <p:cNvGrpSpPr/>
          <p:nvPr/>
        </p:nvGrpSpPr>
        <p:grpSpPr>
          <a:xfrm>
            <a:off x="7236826"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94965"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33389"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35421"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33389"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31018" y="529462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8" name="テキスト ボックス 87"/>
          <p:cNvSpPr txBox="1"/>
          <p:nvPr/>
        </p:nvSpPr>
        <p:spPr>
          <a:xfrm>
            <a:off x="5216176" y="2137483"/>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4474111"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5000455" y="2865451"/>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5350071" y="4597437"/>
            <a:ext cx="329450" cy="276999"/>
          </a:xfrm>
          <a:prstGeom prst="rect">
            <a:avLst/>
          </a:prstGeom>
          <a:noFill/>
        </p:spPr>
        <p:txBody>
          <a:bodyPr wrap="square">
            <a:spAutoFit/>
          </a:bodyPr>
          <a:lstStyle/>
          <a:p>
            <a:r>
              <a:rPr kumimoji="1" lang="ja-JP" altLang="en-US" sz="1200" dirty="0"/>
              <a:t>●</a:t>
            </a:r>
            <a:endParaRPr lang="ja-JP" altLang="en-US" sz="1200" dirty="0"/>
          </a:p>
        </p:txBody>
      </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84224" y="1492632"/>
            <a:ext cx="0" cy="473341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901007"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901007"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86131" y="1776358"/>
            <a:ext cx="0" cy="16790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a:cxnSpLocks/>
          </p:cNvCxnSpPr>
          <p:nvPr/>
        </p:nvCxnSpPr>
        <p:spPr>
          <a:xfrm flipH="1">
            <a:off x="5502144" y="5927263"/>
            <a:ext cx="1328875"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a:cxnSpLocks/>
          </p:cNvCxnSpPr>
          <p:nvPr/>
        </p:nvCxnSpPr>
        <p:spPr>
          <a:xfrm flipV="1">
            <a:off x="5502144" y="4710176"/>
            <a:ext cx="0" cy="1217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87582"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6573225" y="3728365"/>
            <a:ext cx="46968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992156" y="3726243"/>
            <a:ext cx="8772" cy="177485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70021" y="1385740"/>
            <a:ext cx="1037467" cy="99625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61116" y="1386481"/>
            <a:ext cx="1037467" cy="98282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69F2B03-40BE-46F0-879F-5CC264E64A76}"/>
              </a:ext>
            </a:extLst>
          </p:cNvPr>
          <p:cNvSpPr txBox="1"/>
          <p:nvPr/>
        </p:nvSpPr>
        <p:spPr>
          <a:xfrm>
            <a:off x="5928439" y="3359224"/>
            <a:ext cx="536695" cy="276999"/>
          </a:xfrm>
          <a:prstGeom prst="rect">
            <a:avLst/>
          </a:prstGeom>
          <a:noFill/>
        </p:spPr>
        <p:txBody>
          <a:bodyPr wrap="square" rtlCol="0">
            <a:spAutoFit/>
          </a:bodyPr>
          <a:lstStyle/>
          <a:p>
            <a:r>
              <a:rPr lang="en-US" altLang="ja-JP" sz="1200" dirty="0"/>
              <a:t>D3</a:t>
            </a:r>
            <a:endParaRPr kumimoji="1" lang="ja-JP" altLang="en-US" sz="1200" dirty="0"/>
          </a:p>
        </p:txBody>
      </p:sp>
      <p:sp>
        <p:nvSpPr>
          <p:cNvPr id="90" name="テキスト ボックス 89">
            <a:extLst>
              <a:ext uri="{FF2B5EF4-FFF2-40B4-BE49-F238E27FC236}">
                <a16:creationId xmlns:a16="http://schemas.microsoft.com/office/drawing/2014/main" id="{A2CE3927-C33F-4B4E-B68B-BE4291DB047E}"/>
              </a:ext>
            </a:extLst>
          </p:cNvPr>
          <p:cNvSpPr txBox="1"/>
          <p:nvPr/>
        </p:nvSpPr>
        <p:spPr>
          <a:xfrm>
            <a:off x="5215705" y="1891357"/>
            <a:ext cx="536695" cy="276999"/>
          </a:xfrm>
          <a:prstGeom prst="rect">
            <a:avLst/>
          </a:prstGeom>
          <a:noFill/>
        </p:spPr>
        <p:txBody>
          <a:bodyPr wrap="square" rtlCol="0">
            <a:spAutoFit/>
          </a:bodyPr>
          <a:lstStyle/>
          <a:p>
            <a:r>
              <a:rPr lang="en-US" altLang="ja-JP" sz="1200" dirty="0"/>
              <a:t>A0</a:t>
            </a:r>
            <a:endParaRPr kumimoji="1" lang="ja-JP" altLang="en-US" sz="1200" dirty="0"/>
          </a:p>
        </p:txBody>
      </p:sp>
      <p:grpSp>
        <p:nvGrpSpPr>
          <p:cNvPr id="91" name="グループ化 90">
            <a:extLst>
              <a:ext uri="{FF2B5EF4-FFF2-40B4-BE49-F238E27FC236}">
                <a16:creationId xmlns:a16="http://schemas.microsoft.com/office/drawing/2014/main" id="{088FA46C-FF90-4C7A-A9E8-4E83FB323E06}"/>
              </a:ext>
            </a:extLst>
          </p:cNvPr>
          <p:cNvGrpSpPr/>
          <p:nvPr/>
        </p:nvGrpSpPr>
        <p:grpSpPr>
          <a:xfrm>
            <a:off x="6207566" y="3346668"/>
            <a:ext cx="331482" cy="522871"/>
            <a:chOff x="8076890" y="3284576"/>
            <a:chExt cx="331482" cy="522871"/>
          </a:xfrm>
        </p:grpSpPr>
        <p:sp>
          <p:nvSpPr>
            <p:cNvPr id="93" name="正方形/長方形 92">
              <a:extLst>
                <a:ext uri="{FF2B5EF4-FFF2-40B4-BE49-F238E27FC236}">
                  <a16:creationId xmlns:a16="http://schemas.microsoft.com/office/drawing/2014/main" id="{EE77DF2F-8F1D-414C-9640-5F8CB810C49D}"/>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3918C79B-0F5F-4A37-853C-F2B9E726220F}"/>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5" name="テキスト ボックス 94">
              <a:extLst>
                <a:ext uri="{FF2B5EF4-FFF2-40B4-BE49-F238E27FC236}">
                  <a16:creationId xmlns:a16="http://schemas.microsoft.com/office/drawing/2014/main" id="{3D41CBAD-ABFB-4FEB-8A1D-916EAC31CD37}"/>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04" name="グループ化 103">
            <a:extLst>
              <a:ext uri="{FF2B5EF4-FFF2-40B4-BE49-F238E27FC236}">
                <a16:creationId xmlns:a16="http://schemas.microsoft.com/office/drawing/2014/main" id="{54F7FE24-7A76-4F38-A6CD-C2056CBBC58F}"/>
              </a:ext>
            </a:extLst>
          </p:cNvPr>
          <p:cNvGrpSpPr/>
          <p:nvPr/>
        </p:nvGrpSpPr>
        <p:grpSpPr>
          <a:xfrm>
            <a:off x="4934979" y="4074955"/>
            <a:ext cx="331482" cy="522871"/>
            <a:chOff x="8076890" y="3284576"/>
            <a:chExt cx="331482" cy="522871"/>
          </a:xfrm>
        </p:grpSpPr>
        <p:sp>
          <p:nvSpPr>
            <p:cNvPr id="107" name="正方形/長方形 106">
              <a:extLst>
                <a:ext uri="{FF2B5EF4-FFF2-40B4-BE49-F238E27FC236}">
                  <a16:creationId xmlns:a16="http://schemas.microsoft.com/office/drawing/2014/main" id="{B5C0140F-8638-4E43-9AED-DD3EB4B6AA1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C02F784-C30B-4C42-A878-724D338CE3DB}"/>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9" name="テキスト ボックス 108">
              <a:extLst>
                <a:ext uri="{FF2B5EF4-FFF2-40B4-BE49-F238E27FC236}">
                  <a16:creationId xmlns:a16="http://schemas.microsoft.com/office/drawing/2014/main" id="{A4908ED0-7A75-4270-AF1A-075BA0E946F1}"/>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114" name="テキスト ボックス 113">
            <a:extLst>
              <a:ext uri="{FF2B5EF4-FFF2-40B4-BE49-F238E27FC236}">
                <a16:creationId xmlns:a16="http://schemas.microsoft.com/office/drawing/2014/main" id="{3775FB56-B07C-4F7D-BCCB-1AEB1A78F5CD}"/>
              </a:ext>
            </a:extLst>
          </p:cNvPr>
          <p:cNvSpPr txBox="1"/>
          <p:nvPr/>
        </p:nvSpPr>
        <p:spPr>
          <a:xfrm>
            <a:off x="4934979" y="2870140"/>
            <a:ext cx="329450" cy="276999"/>
          </a:xfrm>
          <a:prstGeom prst="rect">
            <a:avLst/>
          </a:prstGeom>
          <a:noFill/>
        </p:spPr>
        <p:txBody>
          <a:bodyPr wrap="square">
            <a:spAutoFit/>
          </a:bodyPr>
          <a:lstStyle/>
          <a:p>
            <a:r>
              <a:rPr kumimoji="1" lang="ja-JP" altLang="en-US" sz="1200" dirty="0"/>
              <a:t>●</a:t>
            </a:r>
            <a:endParaRPr lang="ja-JP" altLang="en-US" sz="1200" dirty="0"/>
          </a:p>
        </p:txBody>
      </p:sp>
    </p:spTree>
    <p:extLst>
      <p:ext uri="{BB962C8B-B14F-4D97-AF65-F5344CB8AC3E}">
        <p14:creationId xmlns:p14="http://schemas.microsoft.com/office/powerpoint/2010/main" val="270189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15051</TotalTime>
  <Words>2411</Words>
  <Application>Microsoft Office PowerPoint</Application>
  <PresentationFormat>ワイド画面</PresentationFormat>
  <Paragraphs>301</Paragraphs>
  <Slides>17</Slides>
  <Notes>0</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160</cp:revision>
  <cp:lastPrinted>2021-12-07T10:38:18Z</cp:lastPrinted>
  <dcterms:created xsi:type="dcterms:W3CDTF">2021-06-16T09:17:33Z</dcterms:created>
  <dcterms:modified xsi:type="dcterms:W3CDTF">2021-12-28T13:27:16Z</dcterms:modified>
</cp:coreProperties>
</file>